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654" r:id="rId3"/>
    <p:sldId id="589" r:id="rId4"/>
    <p:sldId id="679" r:id="rId5"/>
    <p:sldId id="680" r:id="rId6"/>
    <p:sldId id="681" r:id="rId7"/>
    <p:sldId id="682" r:id="rId8"/>
    <p:sldId id="683" r:id="rId9"/>
    <p:sldId id="684" r:id="rId10"/>
    <p:sldId id="685" r:id="rId11"/>
    <p:sldId id="686" r:id="rId12"/>
    <p:sldId id="687" r:id="rId13"/>
    <p:sldId id="688" r:id="rId14"/>
    <p:sldId id="689" r:id="rId15"/>
    <p:sldId id="690" r:id="rId16"/>
    <p:sldId id="691" r:id="rId17"/>
    <p:sldId id="692" r:id="rId18"/>
    <p:sldId id="693" r:id="rId19"/>
    <p:sldId id="694" r:id="rId20"/>
    <p:sldId id="695" r:id="rId21"/>
    <p:sldId id="696" r:id="rId22"/>
    <p:sldId id="697" r:id="rId23"/>
    <p:sldId id="698" r:id="rId24"/>
    <p:sldId id="699" r:id="rId25"/>
    <p:sldId id="700" r:id="rId26"/>
    <p:sldId id="701" r:id="rId27"/>
    <p:sldId id="702" r:id="rId28"/>
    <p:sldId id="703" r:id="rId29"/>
    <p:sldId id="704" r:id="rId30"/>
    <p:sldId id="709" r:id="rId31"/>
    <p:sldId id="705" r:id="rId32"/>
    <p:sldId id="706" r:id="rId33"/>
    <p:sldId id="707" r:id="rId34"/>
    <p:sldId id="710" r:id="rId35"/>
    <p:sldId id="708" r:id="rId36"/>
    <p:sldId id="711" r:id="rId37"/>
    <p:sldId id="712" r:id="rId38"/>
    <p:sldId id="71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654"/>
            <p14:sldId id="589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9"/>
            <p14:sldId id="705"/>
            <p14:sldId id="706"/>
            <p14:sldId id="707"/>
            <p14:sldId id="710"/>
            <p14:sldId id="708"/>
            <p14:sldId id="711"/>
            <p14:sldId id="712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/>
    <p:restoredTop sz="91358"/>
  </p:normalViewPr>
  <p:slideViewPr>
    <p:cSldViewPr snapToGrid="0" snapToObjects="1">
      <p:cViewPr>
        <p:scale>
          <a:sx n="100" d="100"/>
          <a:sy n="100" d="100"/>
        </p:scale>
        <p:origin x="576" y="-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37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92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229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5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1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527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452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331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69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8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7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51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03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29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046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2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78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548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678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15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3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53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201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6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284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5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235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0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37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stics.berkeley.edu/sites/default/files/tech-reports/421.pdf" TargetMode="External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tistics.berkeley.edu/sites/default/files/tech-reports/421.pdf" TargetMode="External"/><Relationship Id="rId3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z.berkeley.edu/~breiman/random-forests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princeton.edu/~schapire/papers/explaining-adaboost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CS639: </a:t>
            </a: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Lecture </a:t>
            </a:r>
            <a:r>
              <a:rPr lang="en-US" dirty="0" smtClean="0"/>
              <a:t>19: Unsupervised Learning/Ensemble Learning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Theodoros </a:t>
            </a:r>
            <a:r>
              <a:rPr lang="en-US" dirty="0" smtClean="0"/>
              <a:t>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techniques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27" y="1387618"/>
            <a:ext cx="8151546" cy="53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2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1379534"/>
            <a:ext cx="9537700" cy="48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90688"/>
            <a:ext cx="11430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convergence (stopping criterion)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5" y="1429274"/>
            <a:ext cx="10128250" cy="52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example: step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489396"/>
            <a:ext cx="7207250" cy="52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16" y="1219579"/>
            <a:ext cx="6614083" cy="5549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example: step 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82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example: step 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386136"/>
            <a:ext cx="6921500" cy="54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361710"/>
            <a:ext cx="6819900" cy="53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3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447506"/>
            <a:ext cx="6934200" cy="52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6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1453940"/>
            <a:ext cx="7340600" cy="54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Unsupervised Learning/Clustering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K-Means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Ensembles and Gradient Boosting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K-means?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75" y="1476586"/>
            <a:ext cx="8756650" cy="50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 of K-means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428436"/>
            <a:ext cx="9378950" cy="52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02" y="1330803"/>
            <a:ext cx="8497596" cy="55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outliers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447800"/>
            <a:ext cx="11188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 to initial seeds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424456"/>
            <a:ext cx="9544050" cy="54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summary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346200"/>
            <a:ext cx="11391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Tons of clustering techniques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28" y="1423570"/>
            <a:ext cx="8468472" cy="53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2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clustering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692"/>
            <a:ext cx="10515600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learning: Fighting the Bias/Variance Tradeoff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2" y="1717833"/>
            <a:ext cx="7344795" cy="50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dirty="0" smtClean="0"/>
              <a:t>Combine different models together to</a:t>
            </a:r>
          </a:p>
          <a:p>
            <a:endParaRPr lang="en-US" sz="2000" dirty="0" smtClean="0"/>
          </a:p>
          <a:p>
            <a:r>
              <a:rPr lang="en-US" dirty="0" smtClean="0"/>
              <a:t>Minimize variance</a:t>
            </a:r>
          </a:p>
          <a:p>
            <a:pPr lvl="1"/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Random Forests</a:t>
            </a:r>
          </a:p>
          <a:p>
            <a:pPr lvl="1"/>
            <a:endParaRPr lang="en-US" sz="2000" dirty="0"/>
          </a:p>
          <a:p>
            <a:r>
              <a:rPr lang="en-US" dirty="0" smtClean="0"/>
              <a:t>Minimize bias</a:t>
            </a:r>
          </a:p>
          <a:p>
            <a:pPr lvl="1"/>
            <a:r>
              <a:rPr lang="en-US" dirty="0" smtClean="0"/>
              <a:t>Functional Gradient </a:t>
            </a:r>
            <a:r>
              <a:rPr lang="en-US" dirty="0"/>
              <a:t>D</a:t>
            </a:r>
            <a:r>
              <a:rPr lang="en-US" dirty="0" smtClean="0"/>
              <a:t>escent</a:t>
            </a:r>
          </a:p>
          <a:p>
            <a:pPr lvl="1"/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Ensemble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1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clustering?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65" y="1503392"/>
            <a:ext cx="7780469" cy="49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dirty="0" smtClean="0"/>
              <a:t>Combine different models together to</a:t>
            </a:r>
          </a:p>
          <a:p>
            <a:endParaRPr lang="en-US" sz="2000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Minimize variance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Bagging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Random Forests</a:t>
            </a:r>
          </a:p>
          <a:p>
            <a:pPr lvl="1"/>
            <a:endParaRPr lang="en-US" sz="2000" dirty="0"/>
          </a:p>
          <a:p>
            <a:r>
              <a:rPr lang="en-US" dirty="0" smtClean="0"/>
              <a:t>Minimize bias</a:t>
            </a:r>
          </a:p>
          <a:p>
            <a:pPr lvl="1"/>
            <a:r>
              <a:rPr lang="en-US" dirty="0" smtClean="0"/>
              <a:t>Functional Gradient </a:t>
            </a:r>
            <a:r>
              <a:rPr lang="en-US" dirty="0"/>
              <a:t>D</a:t>
            </a:r>
            <a:r>
              <a:rPr lang="en-US" dirty="0" smtClean="0"/>
              <a:t>escent</a:t>
            </a:r>
          </a:p>
          <a:p>
            <a:pPr lvl="1"/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Ensemble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reduce variance</a:t>
            </a:r>
          </a:p>
          <a:p>
            <a:pPr lvl="1"/>
            <a:endParaRPr lang="en-US" sz="2000" dirty="0" smtClean="0"/>
          </a:p>
          <a:p>
            <a:r>
              <a:rPr lang="en-US" b="1" dirty="0" smtClean="0"/>
              <a:t>Ideal setting: </a:t>
            </a:r>
            <a:r>
              <a:rPr lang="en-US" dirty="0" smtClean="0"/>
              <a:t>many training sets S’</a:t>
            </a:r>
          </a:p>
          <a:p>
            <a:pPr lvl="1"/>
            <a:r>
              <a:rPr lang="en-US" dirty="0" smtClean="0"/>
              <a:t>Train model using each S’</a:t>
            </a:r>
          </a:p>
          <a:p>
            <a:pPr lvl="1"/>
            <a:r>
              <a:rPr lang="en-US" dirty="0" smtClean="0"/>
              <a:t>Average predictions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29265" y="4620848"/>
            <a:ext cx="391911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E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[(h(</a:t>
            </a:r>
            <a:r>
              <a:rPr lang="en-US" sz="2400" dirty="0" err="1" smtClean="0"/>
              <a:t>x|S</a:t>
            </a:r>
            <a:r>
              <a:rPr lang="en-US" sz="2400" dirty="0" smtClean="0"/>
              <a:t>) - y)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] = </a:t>
            </a:r>
            <a:r>
              <a:rPr lang="en-US" sz="2400" dirty="0" smtClean="0">
                <a:solidFill>
                  <a:srgbClr val="008000"/>
                </a:solidFill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</a:rPr>
              <a:t>S</a:t>
            </a:r>
            <a:r>
              <a:rPr lang="en-US" sz="2400" dirty="0" smtClean="0">
                <a:solidFill>
                  <a:srgbClr val="008000"/>
                </a:solidFill>
              </a:rPr>
              <a:t>[(Z-</a:t>
            </a:r>
            <a:r>
              <a:rPr lang="en-US" sz="2400" dirty="0" err="1" smtClean="0">
                <a:solidFill>
                  <a:srgbClr val="008000"/>
                </a:solidFill>
              </a:rPr>
              <a:t>ž</a:t>
            </a:r>
            <a:r>
              <a:rPr lang="en-US" sz="2400" dirty="0" smtClean="0">
                <a:solidFill>
                  <a:srgbClr val="008000"/>
                </a:solidFill>
              </a:rPr>
              <a:t>)</a:t>
            </a:r>
            <a:r>
              <a:rPr lang="en-US" sz="2400" baseline="30000" dirty="0" smtClean="0">
                <a:solidFill>
                  <a:srgbClr val="008000"/>
                </a:solidFill>
              </a:rPr>
              <a:t>2</a:t>
            </a:r>
            <a:r>
              <a:rPr lang="en-US" sz="2400" dirty="0" smtClean="0">
                <a:solidFill>
                  <a:srgbClr val="008000"/>
                </a:solidFill>
              </a:rPr>
              <a:t>] </a:t>
            </a:r>
            <a:r>
              <a:rPr lang="en-US" sz="2400" dirty="0" smtClean="0"/>
              <a:t>+ ž</a:t>
            </a:r>
            <a:r>
              <a:rPr lang="en-US" sz="2400" baseline="30000" dirty="0" smtClean="0"/>
              <a:t>2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03721" y="5452811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9574" y="5452811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3315960" y="5171959"/>
            <a:ext cx="0" cy="2808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4287968" y="5171959"/>
            <a:ext cx="0" cy="2808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4028" y="5462746"/>
            <a:ext cx="15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Error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1474260" y="4572713"/>
            <a:ext cx="315971" cy="16434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07112" y="4620198"/>
            <a:ext cx="192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Z </a:t>
            </a:r>
            <a:r>
              <a:rPr lang="en-US" sz="2400" dirty="0"/>
              <a:t>= h(</a:t>
            </a:r>
            <a:r>
              <a:rPr lang="en-US" sz="2400" dirty="0" err="1"/>
              <a:t>x|S</a:t>
            </a:r>
            <a:r>
              <a:rPr lang="en-US" sz="2400" dirty="0"/>
              <a:t>) – y </a:t>
            </a:r>
          </a:p>
          <a:p>
            <a:r>
              <a:rPr lang="en-US" sz="2400" dirty="0" err="1"/>
              <a:t>ž</a:t>
            </a:r>
            <a:r>
              <a:rPr lang="en-US" sz="2400" dirty="0"/>
              <a:t> = E</a:t>
            </a:r>
            <a:r>
              <a:rPr lang="en-US" sz="2400" baseline="-25000" dirty="0"/>
              <a:t>S</a:t>
            </a:r>
            <a:r>
              <a:rPr lang="en-US" sz="2400" dirty="0"/>
              <a:t>[Z]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://statistics.berkeley.edu/sites/default/files/tech-reports/421.</a:t>
            </a:r>
            <a:r>
              <a:rPr lang="en-US" sz="1200" dirty="0" smtClean="0">
                <a:hlinkClick r:id="rId3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3096" y="6215396"/>
            <a:ext cx="367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“Bagging Predictors”</a:t>
            </a:r>
            <a:r>
              <a:rPr lang="en-US" sz="1600" dirty="0" smtClean="0"/>
              <a:t>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1994]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885607" y="3209991"/>
            <a:ext cx="2801193" cy="707886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Variance reduces linearly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Bias unchanged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3734" y="1739852"/>
            <a:ext cx="31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ampled independently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21" idx="2"/>
          </p:cNvCxnSpPr>
          <p:nvPr/>
        </p:nvCxnSpPr>
        <p:spPr>
          <a:xfrm flipH="1">
            <a:off x="6533609" y="2201517"/>
            <a:ext cx="699932" cy="289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255" y="866981"/>
            <a:ext cx="346319" cy="9100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351" y="975252"/>
            <a:ext cx="526353" cy="53769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233541" y="1025724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33541" y="1244097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247790" y="1440898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41745" y="605920"/>
            <a:ext cx="34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90683" y="488440"/>
            <a:ext cx="70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reduce variance</a:t>
            </a:r>
          </a:p>
          <a:p>
            <a:pPr lvl="1"/>
            <a:endParaRPr lang="en-US" sz="2000" dirty="0" smtClean="0"/>
          </a:p>
          <a:p>
            <a:r>
              <a:rPr lang="en-US" b="1" dirty="0" smtClean="0"/>
              <a:t>In practice: </a:t>
            </a:r>
            <a:r>
              <a:rPr lang="en-US" dirty="0" smtClean="0"/>
              <a:t>resample S’ with replacement</a:t>
            </a:r>
          </a:p>
          <a:p>
            <a:pPr lvl="1"/>
            <a:r>
              <a:rPr lang="en-US" dirty="0" smtClean="0"/>
              <a:t>Train model using each S’</a:t>
            </a:r>
          </a:p>
          <a:p>
            <a:pPr lvl="1"/>
            <a:r>
              <a:rPr lang="en-US" dirty="0" smtClean="0"/>
              <a:t>Average predictions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29265" y="4620848"/>
            <a:ext cx="391911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E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[(h(</a:t>
            </a:r>
            <a:r>
              <a:rPr lang="en-US" sz="2400" dirty="0" err="1" smtClean="0"/>
              <a:t>x|S</a:t>
            </a:r>
            <a:r>
              <a:rPr lang="en-US" sz="2400" dirty="0" smtClean="0"/>
              <a:t>) - y)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] = </a:t>
            </a:r>
            <a:r>
              <a:rPr lang="en-US" sz="2400" dirty="0" smtClean="0">
                <a:solidFill>
                  <a:srgbClr val="008000"/>
                </a:solidFill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</a:rPr>
              <a:t>S</a:t>
            </a:r>
            <a:r>
              <a:rPr lang="en-US" sz="2400" dirty="0" smtClean="0">
                <a:solidFill>
                  <a:srgbClr val="008000"/>
                </a:solidFill>
              </a:rPr>
              <a:t>[(Z-</a:t>
            </a:r>
            <a:r>
              <a:rPr lang="en-US" sz="2400" dirty="0" err="1" smtClean="0">
                <a:solidFill>
                  <a:srgbClr val="008000"/>
                </a:solidFill>
              </a:rPr>
              <a:t>ž</a:t>
            </a:r>
            <a:r>
              <a:rPr lang="en-US" sz="2400" dirty="0" smtClean="0">
                <a:solidFill>
                  <a:srgbClr val="008000"/>
                </a:solidFill>
              </a:rPr>
              <a:t>)</a:t>
            </a:r>
            <a:r>
              <a:rPr lang="en-US" sz="2400" baseline="30000" dirty="0" smtClean="0">
                <a:solidFill>
                  <a:srgbClr val="008000"/>
                </a:solidFill>
              </a:rPr>
              <a:t>2</a:t>
            </a:r>
            <a:r>
              <a:rPr lang="en-US" sz="2400" dirty="0" smtClean="0">
                <a:solidFill>
                  <a:srgbClr val="008000"/>
                </a:solidFill>
              </a:rPr>
              <a:t>] </a:t>
            </a:r>
            <a:r>
              <a:rPr lang="en-US" sz="2400" dirty="0" smtClean="0"/>
              <a:t>+ ž</a:t>
            </a:r>
            <a:r>
              <a:rPr lang="en-US" sz="2400" baseline="30000" dirty="0" smtClean="0"/>
              <a:t>2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03721" y="5452811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9574" y="5452811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3315960" y="5171959"/>
            <a:ext cx="0" cy="2808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287968" y="5171959"/>
            <a:ext cx="0" cy="2808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4028" y="5462746"/>
            <a:ext cx="15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Error</a:t>
            </a:r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 rot="16200000">
            <a:off x="1474260" y="4572713"/>
            <a:ext cx="315971" cy="16434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07112" y="4620198"/>
            <a:ext cx="192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Z </a:t>
            </a:r>
            <a:r>
              <a:rPr lang="en-US" sz="2400" dirty="0"/>
              <a:t>= h(</a:t>
            </a:r>
            <a:r>
              <a:rPr lang="en-US" sz="2400" dirty="0" err="1"/>
              <a:t>x|S</a:t>
            </a:r>
            <a:r>
              <a:rPr lang="en-US" sz="2400" dirty="0"/>
              <a:t>) – y </a:t>
            </a:r>
          </a:p>
          <a:p>
            <a:r>
              <a:rPr lang="en-US" sz="2400" dirty="0" err="1"/>
              <a:t>ž</a:t>
            </a:r>
            <a:r>
              <a:rPr lang="en-US" sz="2400" dirty="0"/>
              <a:t> = E</a:t>
            </a:r>
            <a:r>
              <a:rPr lang="en-US" sz="2400" baseline="-25000" dirty="0"/>
              <a:t>S</a:t>
            </a:r>
            <a:r>
              <a:rPr lang="en-US" sz="2400" dirty="0"/>
              <a:t>[Z]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4123" y="1798578"/>
            <a:ext cx="102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rom 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5" idx="2"/>
          </p:cNvCxnSpPr>
          <p:nvPr/>
        </p:nvCxnSpPr>
        <p:spPr>
          <a:xfrm flipH="1">
            <a:off x="6985468" y="2260243"/>
            <a:ext cx="809823" cy="35291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://statistics.berkeley.edu/sites/default/files/tech-reports/421.</a:t>
            </a:r>
            <a:r>
              <a:rPr lang="en-US" sz="1200" dirty="0" smtClean="0">
                <a:hlinkClick r:id="rId2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3096" y="6215396"/>
            <a:ext cx="368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“Bagging Predictors”</a:t>
            </a:r>
            <a:r>
              <a:rPr lang="en-US" sz="1600" dirty="0" smtClean="0"/>
              <a:t>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1994]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437192" y="3209991"/>
            <a:ext cx="3249608" cy="101566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Variance reduces sub-linearly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(Because S’ are correlated)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Bias often increases slightly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281" y="1209245"/>
            <a:ext cx="526353" cy="5376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7721471" y="1259717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721471" y="1478090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35720" y="1674891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05" y="1209245"/>
            <a:ext cx="526353" cy="537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32296" y="790586"/>
            <a:ext cx="34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16409" y="790586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30981" y="6007940"/>
            <a:ext cx="32558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Bagging = Bootstrap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 smtClean="0"/>
              <a:t>Goal:</a:t>
            </a:r>
            <a:r>
              <a:rPr lang="en-US" dirty="0" smtClean="0"/>
              <a:t> reduce variance</a:t>
            </a:r>
          </a:p>
          <a:p>
            <a:pPr lvl="1"/>
            <a:r>
              <a:rPr lang="en-US" dirty="0" smtClean="0"/>
              <a:t>Bagging can only do so much</a:t>
            </a:r>
          </a:p>
          <a:p>
            <a:pPr lvl="1"/>
            <a:r>
              <a:rPr lang="en-US" dirty="0" smtClean="0"/>
              <a:t>Resampling training data asymptotes</a:t>
            </a:r>
          </a:p>
          <a:p>
            <a:endParaRPr lang="en-US" sz="1600" dirty="0" smtClean="0"/>
          </a:p>
          <a:p>
            <a:r>
              <a:rPr lang="en-US" b="1" dirty="0" smtClean="0"/>
              <a:t>Random Forests: </a:t>
            </a:r>
            <a:r>
              <a:rPr lang="en-US" dirty="0" smtClean="0"/>
              <a:t>sample data &amp; features!</a:t>
            </a:r>
          </a:p>
          <a:p>
            <a:pPr lvl="1"/>
            <a:r>
              <a:rPr lang="en-US" dirty="0" smtClean="0"/>
              <a:t>Sample S’ </a:t>
            </a:r>
            <a:endParaRPr lang="en-US" dirty="0"/>
          </a:p>
          <a:p>
            <a:pPr lvl="1"/>
            <a:r>
              <a:rPr lang="en-US" dirty="0" smtClean="0"/>
              <a:t>Train DT</a:t>
            </a:r>
          </a:p>
          <a:p>
            <a:pPr lvl="2"/>
            <a:r>
              <a:rPr lang="en-US" dirty="0" smtClean="0"/>
              <a:t>At each node, sample features (</a:t>
            </a:r>
            <a:r>
              <a:rPr lang="en-US" dirty="0" err="1" smtClean="0"/>
              <a:t>sqrt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predictions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“Random Forests – Random Features”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</a:t>
            </a:r>
            <a:r>
              <a:rPr lang="en-US" sz="1200" dirty="0" smtClean="0">
                <a:hlinkClick r:id="rId2"/>
              </a:rPr>
              <a:t>forests.pdf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5688989" y="3623409"/>
            <a:ext cx="2997811" cy="4001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Further de-correlates trees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30" idx="2"/>
          </p:cNvCxnSpPr>
          <p:nvPr/>
        </p:nvCxnSpPr>
        <p:spPr>
          <a:xfrm flipH="1">
            <a:off x="5557575" y="4023519"/>
            <a:ext cx="1376783" cy="4602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8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dirty="0" smtClean="0"/>
              <a:t>Combine different models together to</a:t>
            </a:r>
          </a:p>
          <a:p>
            <a:endParaRPr lang="en-US" sz="2000" dirty="0" smtClean="0"/>
          </a:p>
          <a:p>
            <a:r>
              <a:rPr lang="en-US" dirty="0" smtClean="0"/>
              <a:t>Minimize variance</a:t>
            </a:r>
          </a:p>
          <a:p>
            <a:pPr lvl="1"/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Random Forests</a:t>
            </a:r>
          </a:p>
          <a:p>
            <a:pPr lvl="1"/>
            <a:endParaRPr lang="en-US" sz="2000" dirty="0"/>
          </a:p>
          <a:p>
            <a:r>
              <a:rPr lang="en-US" dirty="0" smtClean="0">
                <a:solidFill>
                  <a:srgbClr val="FF0000"/>
                </a:solidFill>
              </a:rPr>
              <a:t>Minimize bias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Functional Gradient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escent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Boosting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Ensemble Selection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5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89987" y="3709952"/>
            <a:ext cx="1383803" cy="1516366"/>
            <a:chOff x="1108938" y="2672595"/>
            <a:chExt cx="1383803" cy="1516366"/>
          </a:xfrm>
        </p:grpSpPr>
        <p:sp>
          <p:nvSpPr>
            <p:cNvPr id="10" name="Rounded Rectangle 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/>
            <p:cNvCxnSpPr>
              <a:stCxn id="20" idx="2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0" idx="2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1686" y="1557450"/>
            <a:ext cx="177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990046" y="2764366"/>
            <a:ext cx="121822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S’ = {(</a:t>
            </a:r>
            <a:r>
              <a:rPr lang="en-US" sz="2000" dirty="0" err="1" smtClean="0"/>
              <a:t>x,y</a:t>
            </a:r>
            <a:r>
              <a:rPr lang="en-US" sz="2000" dirty="0" smtClean="0"/>
              <a:t>)}</a:t>
            </a:r>
            <a:endParaRPr lang="en-US" sz="2000" dirty="0"/>
          </a:p>
        </p:txBody>
      </p:sp>
      <p:sp>
        <p:nvSpPr>
          <p:cNvPr id="26" name="Down Arrow 25"/>
          <p:cNvSpPr/>
          <p:nvPr/>
        </p:nvSpPr>
        <p:spPr>
          <a:xfrm>
            <a:off x="1332721" y="326245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57600" y="529214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05843" y="3709952"/>
            <a:ext cx="1383803" cy="1516366"/>
            <a:chOff x="1108938" y="2672595"/>
            <a:chExt cx="1383803" cy="1516366"/>
          </a:xfrm>
        </p:grpSpPr>
        <p:sp>
          <p:nvSpPr>
            <p:cNvPr id="33" name="Rounded Rectangle 3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000956" y="2764366"/>
            <a:ext cx="18281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S’ = {(x,y-h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(x))}</a:t>
            </a:r>
            <a:endParaRPr lang="en-US" sz="2000" dirty="0"/>
          </a:p>
        </p:txBody>
      </p:sp>
      <p:sp>
        <p:nvSpPr>
          <p:cNvPr id="48" name="Down Arrow 47"/>
          <p:cNvSpPr/>
          <p:nvPr/>
        </p:nvSpPr>
        <p:spPr>
          <a:xfrm>
            <a:off x="3648577" y="326245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23260" y="529214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6496009" y="3709952"/>
            <a:ext cx="1383803" cy="1516366"/>
            <a:chOff x="1108938" y="2672595"/>
            <a:chExt cx="1383803" cy="1516366"/>
          </a:xfrm>
        </p:grpSpPr>
        <p:sp>
          <p:nvSpPr>
            <p:cNvPr id="51" name="Rounded Rectangle 50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749457" y="2764366"/>
            <a:ext cx="29540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S’ = {(x,y-h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- … - h</a:t>
            </a:r>
            <a:r>
              <a:rPr lang="en-US" sz="2000" baseline="-25000" dirty="0" smtClean="0"/>
              <a:t>n-1</a:t>
            </a:r>
            <a:r>
              <a:rPr lang="en-US" sz="2000" dirty="0" smtClean="0"/>
              <a:t>(x))}</a:t>
            </a:r>
            <a:endParaRPr lang="en-US" sz="2000" dirty="0"/>
          </a:p>
        </p:txBody>
      </p:sp>
      <p:sp>
        <p:nvSpPr>
          <p:cNvPr id="66" name="Down Arrow 65"/>
          <p:cNvSpPr/>
          <p:nvPr/>
        </p:nvSpPr>
        <p:spPr>
          <a:xfrm>
            <a:off x="6938743" y="326245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863622" y="5292145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5242033" y="4011192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2420621" y="1557450"/>
            <a:ext cx="112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3485371" y="1557450"/>
            <a:ext cx="172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n</a:t>
            </a:r>
            <a:r>
              <a:rPr lang="en-US" sz="2800" dirty="0" smtClean="0"/>
              <a:t>(x)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0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(</a:t>
            </a:r>
            <a:r>
              <a:rPr lang="en-US" dirty="0" err="1" smtClean="0"/>
              <a:t>AdaBoost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889987" y="3404677"/>
            <a:ext cx="1383803" cy="1516366"/>
            <a:chOff x="1108938" y="2672595"/>
            <a:chExt cx="1383803" cy="1516366"/>
          </a:xfrm>
        </p:grpSpPr>
        <p:sp>
          <p:nvSpPr>
            <p:cNvPr id="72" name="Rounded Rectangle 71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/>
            <p:cNvCxnSpPr>
              <a:stCxn id="74" idx="2"/>
              <a:endCxn id="81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74" idx="2"/>
              <a:endCxn id="82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81" idx="2"/>
              <a:endCxn id="8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81" idx="2"/>
              <a:endCxn id="8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82" idx="2"/>
              <a:endCxn id="8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82" idx="2"/>
              <a:endCxn id="8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41686" y="1459762"/>
            <a:ext cx="212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a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855714" y="2459091"/>
            <a:ext cx="152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S’ = {(x,y,u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)}</a:t>
            </a:r>
            <a:endParaRPr lang="en-US" sz="2000" dirty="0"/>
          </a:p>
        </p:txBody>
      </p:sp>
      <p:sp>
        <p:nvSpPr>
          <p:cNvPr id="88" name="Down Arrow 87"/>
          <p:cNvSpPr/>
          <p:nvPr/>
        </p:nvSpPr>
        <p:spPr>
          <a:xfrm>
            <a:off x="1332721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25760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3205843" y="3404677"/>
            <a:ext cx="1383803" cy="1516366"/>
            <a:chOff x="1108938" y="2672595"/>
            <a:chExt cx="1383803" cy="1516366"/>
          </a:xfrm>
        </p:grpSpPr>
        <p:sp>
          <p:nvSpPr>
            <p:cNvPr id="91" name="Rounded Rectangle 90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/>
            <p:cNvCxnSpPr>
              <a:stCxn id="93" idx="2"/>
              <a:endCxn id="100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3" idx="2"/>
              <a:endCxn id="101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00" idx="2"/>
              <a:endCxn id="102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0" idx="2"/>
              <a:endCxn id="103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01" idx="2"/>
              <a:endCxn id="104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01" idx="2"/>
              <a:endCxn id="105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ounded Rectangle 97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3110864" y="2459091"/>
            <a:ext cx="15469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S’ = {(x,y,u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)}</a:t>
            </a:r>
            <a:endParaRPr lang="en-US" sz="2000" dirty="0"/>
          </a:p>
        </p:txBody>
      </p:sp>
      <p:sp>
        <p:nvSpPr>
          <p:cNvPr id="106" name="Down Arrow 105"/>
          <p:cNvSpPr/>
          <p:nvPr/>
        </p:nvSpPr>
        <p:spPr>
          <a:xfrm>
            <a:off x="3648577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2326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6496009" y="3404677"/>
            <a:ext cx="1383803" cy="1516366"/>
            <a:chOff x="1108938" y="2672595"/>
            <a:chExt cx="1383803" cy="1516366"/>
          </a:xfrm>
        </p:grpSpPr>
        <p:sp>
          <p:nvSpPr>
            <p:cNvPr id="109" name="Rounded Rectangle 108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/>
            <p:cNvCxnSpPr>
              <a:stCxn id="111" idx="2"/>
              <a:endCxn id="118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1" idx="2"/>
              <a:endCxn id="119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8" idx="2"/>
              <a:endCxn id="120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18" idx="2"/>
              <a:endCxn id="121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19" idx="2"/>
              <a:endCxn id="122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9" idx="2"/>
              <a:endCxn id="123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6389305" y="2459091"/>
            <a:ext cx="15882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S’ = {(x,y,u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))}</a:t>
            </a:r>
            <a:endParaRPr lang="en-US" sz="2000" dirty="0"/>
          </a:p>
        </p:txBody>
      </p:sp>
      <p:sp>
        <p:nvSpPr>
          <p:cNvPr id="124" name="Down Arrow 123"/>
          <p:cNvSpPr/>
          <p:nvPr/>
        </p:nvSpPr>
        <p:spPr>
          <a:xfrm>
            <a:off x="6938743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6863622" y="4986870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242033" y="3705917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2677073" y="1459762"/>
            <a:ext cx="142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a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998275" y="1459762"/>
            <a:ext cx="207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a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n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129" name="Rectangle 128"/>
          <p:cNvSpPr/>
          <p:nvPr/>
        </p:nvSpPr>
        <p:spPr>
          <a:xfrm>
            <a:off x="345596" y="6353959"/>
            <a:ext cx="569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https://www.cs.princeton.edu/~schapire/papers/explaining-</a:t>
            </a:r>
            <a:r>
              <a:rPr lang="en-US" sz="1200" dirty="0" smtClean="0">
                <a:hlinkClick r:id="rId2"/>
              </a:rPr>
              <a:t>adaboost.pdf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30" name="TextBox 129"/>
          <p:cNvSpPr txBox="1"/>
          <p:nvPr/>
        </p:nvSpPr>
        <p:spPr>
          <a:xfrm>
            <a:off x="390803" y="5543792"/>
            <a:ext cx="355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 – weighting on data points</a:t>
            </a:r>
          </a:p>
          <a:p>
            <a:r>
              <a:rPr lang="en-US" sz="2000" dirty="0"/>
              <a:t>a</a:t>
            </a:r>
            <a:r>
              <a:rPr lang="en-US" sz="2000" dirty="0" smtClean="0"/>
              <a:t> – weight of linear combination</a:t>
            </a:r>
            <a:endParaRPr lang="en-US" sz="2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222243" y="5707628"/>
            <a:ext cx="22539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Stop when validation </a:t>
            </a:r>
          </a:p>
          <a:p>
            <a:r>
              <a:rPr lang="en-US" dirty="0" smtClean="0"/>
              <a:t>performance plateaus</a:t>
            </a:r>
          </a:p>
          <a:p>
            <a:r>
              <a:rPr lang="en-US" dirty="0" smtClean="0"/>
              <a:t>(will discuss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57200" y="6105766"/>
            <a:ext cx="4484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“Ensemble Selection from Libraries of Models”</a:t>
            </a:r>
          </a:p>
          <a:p>
            <a:r>
              <a:rPr lang="en-US" sz="1600" dirty="0" err="1" smtClean="0"/>
              <a:t>Caruana</a:t>
            </a:r>
            <a:r>
              <a:rPr lang="en-US" sz="1600" dirty="0" smtClean="0"/>
              <a:t>, </a:t>
            </a:r>
            <a:r>
              <a:rPr lang="en-US" sz="1600" dirty="0" err="1" smtClean="0"/>
              <a:t>Niculescu-Mizil</a:t>
            </a:r>
            <a:r>
              <a:rPr lang="en-US" sz="1600" dirty="0" smtClean="0"/>
              <a:t>, Crew &amp; </a:t>
            </a:r>
            <a:r>
              <a:rPr lang="en-US" sz="1600" dirty="0" err="1" smtClean="0"/>
              <a:t>Ksikes</a:t>
            </a:r>
            <a:r>
              <a:rPr lang="en-US" sz="1600" dirty="0" smtClean="0"/>
              <a:t>, ICML 2004</a:t>
            </a:r>
            <a:endParaRPr lang="en-US" sz="16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1787597"/>
            <a:ext cx="653580" cy="6676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1563826"/>
            <a:ext cx="488964" cy="4994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2188680"/>
            <a:ext cx="488964" cy="499494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stCxn id="68" idx="3"/>
            <a:endCxn id="69" idx="1"/>
          </p:cNvCxnSpPr>
          <p:nvPr/>
        </p:nvCxnSpPr>
        <p:spPr>
          <a:xfrm flipV="1">
            <a:off x="1238797" y="1813573"/>
            <a:ext cx="335777" cy="3078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8" idx="3"/>
            <a:endCxn id="70" idx="1"/>
          </p:cNvCxnSpPr>
          <p:nvPr/>
        </p:nvCxnSpPr>
        <p:spPr>
          <a:xfrm>
            <a:off x="1238797" y="2121426"/>
            <a:ext cx="335777" cy="317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113343" y="1658186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S’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2113343" y="2206969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V’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4791675" y="1819311"/>
            <a:ext cx="374974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{2000 models trained using S’}</a:t>
            </a:r>
          </a:p>
        </p:txBody>
      </p:sp>
      <p:sp>
        <p:nvSpPr>
          <p:cNvPr id="135" name="Right Arrow 134"/>
          <p:cNvSpPr/>
          <p:nvPr/>
        </p:nvSpPr>
        <p:spPr>
          <a:xfrm>
            <a:off x="3648258" y="1880208"/>
            <a:ext cx="846695" cy="2688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457200" y="3544621"/>
            <a:ext cx="320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 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457200" y="3162837"/>
            <a:ext cx="512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Maintain ensemble model as combination of H: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57200" y="4629839"/>
            <a:ext cx="574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model from H that maximizes performance on V’ 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3548650" y="3525591"/>
            <a:ext cx="1033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 h</a:t>
            </a:r>
            <a:r>
              <a:rPr lang="en-US" sz="2000" baseline="-25000" dirty="0" smtClean="0"/>
              <a:t>n+1</a:t>
            </a:r>
            <a:r>
              <a:rPr lang="en-US" sz="2000" dirty="0" smtClean="0"/>
              <a:t>(x) </a:t>
            </a:r>
            <a:endParaRPr lang="en-US" sz="2000" dirty="0"/>
          </a:p>
        </p:txBody>
      </p:sp>
      <p:sp>
        <p:nvSpPr>
          <p:cNvPr id="140" name="Right Arrow 139"/>
          <p:cNvSpPr/>
          <p:nvPr/>
        </p:nvSpPr>
        <p:spPr>
          <a:xfrm rot="8363990">
            <a:off x="4719998" y="2527179"/>
            <a:ext cx="826768" cy="26108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/>
          <p:cNvSpPr/>
          <p:nvPr/>
        </p:nvSpPr>
        <p:spPr>
          <a:xfrm rot="5400000">
            <a:off x="1930331" y="4237278"/>
            <a:ext cx="526737" cy="26032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U-Turn Arrow 141"/>
          <p:cNvSpPr/>
          <p:nvPr/>
        </p:nvSpPr>
        <p:spPr>
          <a:xfrm rot="5400000" flipH="1">
            <a:off x="6419836" y="4467741"/>
            <a:ext cx="496172" cy="717991"/>
          </a:xfrm>
          <a:prstGeom prst="uturnArrow">
            <a:avLst>
              <a:gd name="adj1" fmla="val 20181"/>
              <a:gd name="adj2" fmla="val 19984"/>
              <a:gd name="adj3" fmla="val 25000"/>
              <a:gd name="adj4" fmla="val 43750"/>
              <a:gd name="adj5" fmla="val 10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187854" y="51246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457200" y="3157457"/>
            <a:ext cx="5111863" cy="820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759537" y="241634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071609" y="4104070"/>
            <a:ext cx="0" cy="47458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096517" y="420931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Denote as h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n+1</a:t>
            </a:r>
            <a:endParaRPr lang="en-US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901965" y="5736780"/>
            <a:ext cx="29344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Models are trained on S’</a:t>
            </a:r>
          </a:p>
          <a:p>
            <a:r>
              <a:rPr lang="en-US" dirty="0" smtClean="0"/>
              <a:t>Ensemble built to optimize V’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9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435839"/>
              </p:ext>
            </p:extLst>
          </p:nvPr>
        </p:nvGraphicFramePr>
        <p:xfrm>
          <a:off x="1187341" y="1860206"/>
          <a:ext cx="8504307" cy="4014977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45136"/>
                <a:gridCol w="2203898"/>
                <a:gridCol w="2627247"/>
                <a:gridCol w="2428026"/>
              </a:tblGrid>
              <a:tr h="510538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Minimize Bias?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Minimize Variance?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Comments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4483">
                <a:tc>
                  <a:txBody>
                    <a:bodyPr/>
                    <a:lstStyle/>
                    <a:p>
                      <a:r>
                        <a:rPr lang="en-US" dirty="0" smtClean="0"/>
                        <a:t>Bagging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 model class. (Deep DTs)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Bootstrap</a:t>
                      </a:r>
                      <a:r>
                        <a:rPr lang="en-US" baseline="0" dirty="0" smtClean="0"/>
                        <a:t> aggregation (resampling training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</a:t>
                      </a:r>
                      <a:r>
                        <a:rPr lang="en-US" baseline="0" dirty="0" smtClean="0"/>
                        <a:t> not work for simple models.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72031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 model class.</a:t>
                      </a:r>
                    </a:p>
                    <a:p>
                      <a:r>
                        <a:rPr lang="en-US" dirty="0" smtClean="0"/>
                        <a:t>(Deep DTs)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Bootstrap aggregation</a:t>
                      </a:r>
                    </a:p>
                    <a:p>
                      <a:r>
                        <a:rPr lang="en-US" dirty="0" smtClean="0"/>
                        <a:t>+ bootstrapping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 for decision trees.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33525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Boosting</a:t>
                      </a:r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AdaBoost</a:t>
                      </a:r>
                      <a:r>
                        <a:rPr lang="en-US" dirty="0" smtClean="0"/>
                        <a:t>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 </a:t>
                      </a:r>
                      <a:r>
                        <a:rPr lang="en-US" baseline="0" dirty="0" smtClean="0"/>
                        <a:t>training performance.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 model class.</a:t>
                      </a:r>
                    </a:p>
                    <a:p>
                      <a:r>
                        <a:rPr lang="en-US" dirty="0" smtClean="0"/>
                        <a:t>(Shallow DTs)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Determines which model to add at run-time.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861991">
                <a:tc>
                  <a:txBody>
                    <a:bodyPr/>
                    <a:lstStyle/>
                    <a:p>
                      <a:r>
                        <a:rPr lang="en-US" dirty="0" smtClean="0"/>
                        <a:t>Ensemble Selection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</a:t>
                      </a:r>
                      <a:r>
                        <a:rPr lang="en-US" baseline="0" dirty="0" smtClean="0"/>
                        <a:t> validation performance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 validation</a:t>
                      </a:r>
                      <a:r>
                        <a:rPr lang="en-US" baseline="0" dirty="0" smtClean="0"/>
                        <a:t> performance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Pre-specified</a:t>
                      </a:r>
                      <a:r>
                        <a:rPr lang="en-US" baseline="0" dirty="0" smtClean="0"/>
                        <a:t> dictionary of models learned on training set.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6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for clustering?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81" y="1317934"/>
            <a:ext cx="7596119" cy="54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(dissimilarity) measures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584699"/>
            <a:ext cx="7791450" cy="5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evaluation (a hard problem)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89504"/>
            <a:ext cx="9144000" cy="51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clusters?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552222"/>
            <a:ext cx="8343900" cy="48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techniques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258" y="1490640"/>
            <a:ext cx="7595484" cy="51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techniques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1" y="1449388"/>
            <a:ext cx="10759237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8642</TotalTime>
  <Words>730</Words>
  <Application>Microsoft Macintosh PowerPoint</Application>
  <PresentationFormat>Widescreen</PresentationFormat>
  <Paragraphs>230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Arial</vt:lpstr>
      <vt:lpstr>Office Theme</vt:lpstr>
      <vt:lpstr> CS639:  Data Management for  Data Science</vt:lpstr>
      <vt:lpstr>Today</vt:lpstr>
      <vt:lpstr>What is clustering?</vt:lpstr>
      <vt:lpstr>What do we need for clustering?</vt:lpstr>
      <vt:lpstr>Distance (dissimilarity) measures</vt:lpstr>
      <vt:lpstr>Cluster evaluation (a hard problem)</vt:lpstr>
      <vt:lpstr>How many clusters?</vt:lpstr>
      <vt:lpstr>Clustering techniques</vt:lpstr>
      <vt:lpstr>Clustering techniques</vt:lpstr>
      <vt:lpstr>Clustering techniques</vt:lpstr>
      <vt:lpstr>K-means</vt:lpstr>
      <vt:lpstr>K-means algorithm</vt:lpstr>
      <vt:lpstr>K-means convergence (stopping criterion)</vt:lpstr>
      <vt:lpstr>K-means clustering example: step 1</vt:lpstr>
      <vt:lpstr>K-means clustering example: step 2</vt:lpstr>
      <vt:lpstr>K-means clustering example: step 3</vt:lpstr>
      <vt:lpstr>K-means clustering example</vt:lpstr>
      <vt:lpstr>K-means clustering example</vt:lpstr>
      <vt:lpstr>K-means clustering example</vt:lpstr>
      <vt:lpstr>Why use K-means?</vt:lpstr>
      <vt:lpstr>Weaknesses of K-means</vt:lpstr>
      <vt:lpstr>Outliers</vt:lpstr>
      <vt:lpstr>Dealing with outliers</vt:lpstr>
      <vt:lpstr>Sensitivity to initial seeds</vt:lpstr>
      <vt:lpstr>K-means summary</vt:lpstr>
      <vt:lpstr>Tons of clustering techniques</vt:lpstr>
      <vt:lpstr>Summary: clustering</vt:lpstr>
      <vt:lpstr>Ensemble learning: Fighting the Bias/Variance Tradeoff</vt:lpstr>
      <vt:lpstr>Ensemble methods</vt:lpstr>
      <vt:lpstr>Ensemble methods</vt:lpstr>
      <vt:lpstr>Bagging</vt:lpstr>
      <vt:lpstr>Bagging</vt:lpstr>
      <vt:lpstr>Random Forests</vt:lpstr>
      <vt:lpstr>Ensemble methods</vt:lpstr>
      <vt:lpstr>Gradient Boosting </vt:lpstr>
      <vt:lpstr>Boosting (AdaBoost)</vt:lpstr>
      <vt:lpstr>Ensemble Selection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966</cp:revision>
  <cp:lastPrinted>2019-04-01T19:09:13Z</cp:lastPrinted>
  <dcterms:created xsi:type="dcterms:W3CDTF">2015-09-11T05:09:33Z</dcterms:created>
  <dcterms:modified xsi:type="dcterms:W3CDTF">2019-04-03T13:49:32Z</dcterms:modified>
</cp:coreProperties>
</file>